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8" r:id="rId3"/>
    <p:sldId id="278" r:id="rId4"/>
    <p:sldId id="268" r:id="rId5"/>
    <p:sldId id="279" r:id="rId6"/>
    <p:sldId id="296" r:id="rId7"/>
    <p:sldId id="297" r:id="rId8"/>
    <p:sldId id="298" r:id="rId9"/>
    <p:sldId id="303" r:id="rId10"/>
    <p:sldId id="304" r:id="rId11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nklin Gothic" panose="020B0603020102020204" pitchFamily="34" charset="0"/>
      <p:regular r:id="rId18"/>
      <p:bold r:id="rId19"/>
      <p:italic r:id="rId20"/>
      <p:boldItalic r:id="rId21"/>
    </p:embeddedFont>
    <p:embeddedFont>
      <p:font typeface="Roboto Condensed" panose="02000000000000000000" pitchFamily="2" charset="0"/>
      <p:regular r:id="rId22"/>
      <p:bold r:id="rId23"/>
      <p:italic r:id="rId24"/>
      <p:boldItalic r:id="rId25"/>
    </p:embeddedFont>
    <p:embeddedFont>
      <p:font typeface="Roboto Mon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p15="http://schemas.microsoft.com/office/powerpoint/2012/main" xmlns:go="http://customooxmlschemas.google.com/" roundtripDataSignature="AMtx7mhHnh4V5qANQWkGFR55OTJ5saFepw==" r:id="rId41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valdo alfredo Rodriguez Vea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30T08:04:42.700" idx="1">
    <p:pos x="2024" y="2224"/>
    <p:text>Presentación duplicada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p15="http://schemas.microsoft.com/office/powerpoint/2012/main" xmlns:go="http://customooxmlschemas.google.com/" commentPostId="AAAAGVx-LO8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24" name="Google Shape;24;p4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Google Shape;25;p4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userDrawn="1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4;p14">
            <a:extLst>
              <a:ext uri="{FF2B5EF4-FFF2-40B4-BE49-F238E27FC236}">
                <a16:creationId xmlns:a16="http://schemas.microsoft.com/office/drawing/2014/main" id="{4F836A24-6D51-4D40-AB79-0230302D145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id="{3BFC4BEF-06F5-F149-88A2-FDD96288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2" name="Google Shape;7;p1">
            <a:extLst>
              <a:ext uri="{FF2B5EF4-FFF2-40B4-BE49-F238E27FC236}">
                <a16:creationId xmlns:a16="http://schemas.microsoft.com/office/drawing/2014/main" id="{0D7DAA7F-11AA-0147-9DA0-85C0C21C949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79" r:id="rId4"/>
    <p:sldLayoutId id="2147483661" r:id="rId5"/>
    <p:sldLayoutId id="2147483678" r:id="rId6"/>
    <p:sldLayoutId id="214748367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30405F6-CA19-4E83-9B6D-6DEF720DB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402" y="1025725"/>
            <a:ext cx="8555700" cy="5137800"/>
          </a:xfrm>
        </p:spPr>
        <p:txBody>
          <a:bodyPr/>
          <a:lstStyle/>
          <a:p>
            <a:pPr marL="50800" indent="0">
              <a:buNone/>
            </a:pPr>
            <a:endParaRPr lang="es-ES" dirty="0"/>
          </a:p>
          <a:p>
            <a:r>
              <a:rPr lang="es-ES" dirty="0"/>
              <a:t>El formato de JSON implica la definición de una estructura encerrada entre los símbolos { y }, mientras que una lista o un arreglo de objetos esta encerrada en [ y ]</a:t>
            </a:r>
          </a:p>
          <a:p>
            <a:endParaRPr lang="es-CL" dirty="0"/>
          </a:p>
          <a:p>
            <a:r>
              <a:rPr lang="es-CL" dirty="0"/>
              <a:t>Dentro de esta estructura se definen pares ordenados de atributo con un valor en el formato “atributo”:”valor”.</a:t>
            </a:r>
          </a:p>
          <a:p>
            <a:endParaRPr lang="es-CL" dirty="0"/>
          </a:p>
          <a:p>
            <a:r>
              <a:rPr lang="es-CL" dirty="0"/>
              <a:t>Los pares de atributo valor se separan por una , (coma)</a:t>
            </a:r>
          </a:p>
          <a:p>
            <a:endParaRPr lang="es-CL" dirty="0"/>
          </a:p>
          <a:p>
            <a:r>
              <a:rPr lang="es-ES" dirty="0"/>
              <a:t>En JSON los valores de los atributos pueden ser una cadena de texto, un número, un arreglo, un valor </a:t>
            </a:r>
            <a:r>
              <a:rPr lang="es-ES" dirty="0" err="1"/>
              <a:t>boolean</a:t>
            </a:r>
            <a:r>
              <a:rPr lang="es-ES" dirty="0"/>
              <a:t>, un valor </a:t>
            </a:r>
            <a:r>
              <a:rPr lang="es-ES" dirty="0" err="1"/>
              <a:t>null</a:t>
            </a:r>
            <a:r>
              <a:rPr lang="es-ES" dirty="0"/>
              <a:t> u otro objeto JSON</a:t>
            </a:r>
          </a:p>
          <a:p>
            <a:endParaRPr lang="es-CL" dirty="0"/>
          </a:p>
          <a:p>
            <a:pPr lvl="1"/>
            <a:endParaRPr lang="es-ES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45EB18-3A5E-4A31-9635-0C505F35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UN SERVICIO WEB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FE2F53-9024-C945-91AC-EAEBD1EB9CD4}"/>
              </a:ext>
            </a:extLst>
          </p:cNvPr>
          <p:cNvSpPr txBox="1"/>
          <p:nvPr/>
        </p:nvSpPr>
        <p:spPr>
          <a:xfrm>
            <a:off x="9236765" y="402866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404690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INTRODUCCIÓN A LOS SERVICIOS WEB.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SESIÓN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Que es un servicio web.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UN SERVICIO WEB</a:t>
            </a:r>
          </a:p>
        </p:txBody>
      </p:sp>
    </p:spTree>
    <p:extLst>
      <p:ext uri="{BB962C8B-B14F-4D97-AF65-F5344CB8AC3E}">
        <p14:creationId xmlns:p14="http://schemas.microsoft.com/office/powerpoint/2010/main" val="167984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Un servicio web es un sistema software diseñado para soportar la interacción máquina-a-máquina, a través de una red, de forma interoperable. </a:t>
            </a:r>
          </a:p>
          <a:p>
            <a:endParaRPr lang="es-CL" dirty="0"/>
          </a:p>
          <a:p>
            <a:r>
              <a:rPr lang="es-ES" dirty="0"/>
              <a:t>Es decir, un servicio web es una tecnología que utiliza un conjunto de estándares y protocolos y permite intercambiar datos entre aplicaciones.</a:t>
            </a:r>
          </a:p>
          <a:p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UN SERVICIO WEB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59AF75-6B17-AB40-8FA7-7F8799ED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311" y="4259601"/>
            <a:ext cx="5306023" cy="20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2A2B5AD-FE74-4729-992A-685A78F24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Existen dos tendencias en el desarrollo de Web </a:t>
            </a:r>
            <a:r>
              <a:rPr lang="es-ES" dirty="0" err="1"/>
              <a:t>services</a:t>
            </a:r>
            <a:r>
              <a:rPr lang="es-ES" dirty="0"/>
              <a:t>.</a:t>
            </a:r>
          </a:p>
          <a:p>
            <a:endParaRPr lang="es-ES" dirty="0"/>
          </a:p>
          <a:p>
            <a:pPr lvl="1"/>
            <a:r>
              <a:rPr lang="es-ES" dirty="0"/>
              <a:t>Web </a:t>
            </a:r>
            <a:r>
              <a:rPr lang="es-ES" dirty="0" err="1"/>
              <a:t>services</a:t>
            </a:r>
            <a:r>
              <a:rPr lang="es-ES" dirty="0"/>
              <a:t> que estandarizan su información a través de mensajes XML, en formato SOAP. Estos se denominan </a:t>
            </a:r>
            <a:r>
              <a:rPr lang="es-ES" b="1" dirty="0"/>
              <a:t>servicios SOAP</a:t>
            </a:r>
          </a:p>
          <a:p>
            <a:pPr lvl="1"/>
            <a:r>
              <a:rPr lang="es-ES" dirty="0"/>
              <a:t>Web </a:t>
            </a:r>
            <a:r>
              <a:rPr lang="es-ES" dirty="0" err="1"/>
              <a:t>services</a:t>
            </a:r>
            <a:r>
              <a:rPr lang="es-ES" dirty="0"/>
              <a:t> que no estandarizan su información, denominados </a:t>
            </a:r>
            <a:r>
              <a:rPr lang="es-ES" b="1" dirty="0"/>
              <a:t>servicios REST</a:t>
            </a:r>
          </a:p>
          <a:p>
            <a:pPr lvl="1"/>
            <a:endParaRPr lang="es-CL" dirty="0"/>
          </a:p>
          <a:p>
            <a:pPr marL="419100" indent="-342900"/>
            <a:r>
              <a:rPr lang="es-CL" dirty="0"/>
              <a:t>Los servicios web se pueden programar en una inmensidad de lenguajes, y de la misma forma, pueden ser consumidos de muchas formas diferentes.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886E24D-2800-407C-ACC7-8E2EAE71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UN SERVICIO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6492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E6B0F47-2B77-425B-B724-6E44F7403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Nos centraremos en los servicios REST </a:t>
            </a:r>
          </a:p>
          <a:p>
            <a:endParaRPr lang="es-ES" sz="2000" dirty="0"/>
          </a:p>
          <a:p>
            <a:pPr lvl="1"/>
            <a:r>
              <a:rPr lang="es-ES" sz="1600" dirty="0"/>
              <a:t>REST utiliza HTTP/HTTPS como protocolo de comunicación para obtener o transferir datos, en formato XML o JSON</a:t>
            </a:r>
          </a:p>
          <a:p>
            <a:pPr lvl="1"/>
            <a:r>
              <a:rPr lang="es-ES" sz="1600" dirty="0"/>
              <a:t>Una de las características principales de los servicios REST es el uso explícito de métodos HTTP como GET, PUT, POST, DELETE, etc.</a:t>
            </a:r>
          </a:p>
          <a:p>
            <a:pPr lvl="1"/>
            <a:r>
              <a:rPr lang="es-CL" sz="1600" dirty="0"/>
              <a:t>REST está compuesto por recursos que son accedidos mediante URL, </a:t>
            </a:r>
            <a:r>
              <a:rPr lang="es-ES" sz="1600" dirty="0"/>
              <a:t>por ejemplo: http://</a:t>
            </a:r>
            <a:r>
              <a:rPr lang="es-ES" sz="1600" dirty="0" err="1"/>
              <a:t>api.servicio.com</a:t>
            </a:r>
            <a:r>
              <a:rPr lang="es-ES" sz="1600" dirty="0"/>
              <a:t>/recursos/casas/1, es decir acceso a la casa con id 1. </a:t>
            </a:r>
          </a:p>
          <a:p>
            <a:endParaRPr lang="es-CL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BE8BAA3-8EFF-4F30-87CB-B4C303D1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UN SERVICIO WEB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CB9DE3-F10D-3F4D-B1E8-3E178CCCE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4283539"/>
            <a:ext cx="73787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6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30405F6-CA19-4E83-9B6D-6DEF720DB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402" y="1025725"/>
            <a:ext cx="8555700" cy="5137800"/>
          </a:xfrm>
        </p:spPr>
        <p:txBody>
          <a:bodyPr/>
          <a:lstStyle/>
          <a:p>
            <a:r>
              <a:rPr lang="es-ES" dirty="0" err="1"/>
              <a:t>Rest</a:t>
            </a:r>
            <a:r>
              <a:rPr lang="es-ES" dirty="0"/>
              <a:t> maneja los datos en JSON y XML veamos que significan:</a:t>
            </a:r>
          </a:p>
          <a:p>
            <a:endParaRPr lang="es-ES" dirty="0"/>
          </a:p>
          <a:p>
            <a:r>
              <a:rPr lang="es-ES" b="1" dirty="0"/>
              <a:t>XML</a:t>
            </a:r>
            <a:r>
              <a:rPr lang="es-ES" dirty="0"/>
              <a:t> son las siglas de Extensible </a:t>
            </a:r>
            <a:r>
              <a:rPr lang="es-ES" dirty="0" err="1"/>
              <a:t>Markup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, que podemos traducir como Lenguaje de Marcas Extensibles, aunque realmente es un meta-lenguaje. Los archivos XML se componen de etiquetas que nos aportan datos e información que queremos procesar.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45EB18-3A5E-4A31-9635-0C505F35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UN SERVICIO WEB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D6F51F-811C-AE4A-946D-9EAA9D6A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150" y="3685840"/>
            <a:ext cx="3417901" cy="28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6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30405F6-CA19-4E83-9B6D-6DEF720DB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402" y="1025725"/>
            <a:ext cx="8555700" cy="5137800"/>
          </a:xfrm>
        </p:spPr>
        <p:txBody>
          <a:bodyPr/>
          <a:lstStyle/>
          <a:p>
            <a:pPr marL="50800" indent="0">
              <a:buNone/>
            </a:pPr>
            <a:endParaRPr lang="es-ES" dirty="0"/>
          </a:p>
          <a:p>
            <a:r>
              <a:rPr lang="es-ES" b="1" dirty="0"/>
              <a:t>JSON</a:t>
            </a:r>
            <a:r>
              <a:rPr lang="es-ES" dirty="0"/>
              <a:t> es el acrónimo de JavaScript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Notation</a:t>
            </a:r>
            <a:r>
              <a:rPr lang="es-ES" dirty="0"/>
              <a:t>, el cual define una notación utilizando estructura JavaScript para definir objetos de datos.</a:t>
            </a:r>
          </a:p>
          <a:p>
            <a:pPr lvl="1"/>
            <a:endParaRPr lang="es-ES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45EB18-3A5E-4A31-9635-0C505F352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UN SERVICIO WEB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C54417-0848-114E-ADAA-E787AD8B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52" y="2841574"/>
            <a:ext cx="3144493" cy="34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954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2779</TotalTime>
  <Words>436</Words>
  <Application>Microsoft Macintosh PowerPoint</Application>
  <PresentationFormat>Presentación en pantalla (4:3)</PresentationFormat>
  <Paragraphs>39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Franklin Gothic</vt:lpstr>
      <vt:lpstr>Roboto</vt:lpstr>
      <vt:lpstr>Bebas Neue</vt:lpstr>
      <vt:lpstr>Roboto Condensed</vt:lpstr>
      <vt:lpstr>Roboto Mono</vt:lpstr>
      <vt:lpstr>Calibri</vt:lpstr>
      <vt:lpstr>Tema de Office</vt:lpstr>
      <vt:lpstr>DESARROLLO WEB</vt:lpstr>
      <vt:lpstr>INTRODUCCIÓN A LOS SERVICIOS WEB.</vt:lpstr>
      <vt:lpstr>EN ESTA SESIÓN</vt:lpstr>
      <vt:lpstr>QUE ES UN SERVICIO WEB</vt:lpstr>
      <vt:lpstr>QUE ES UN SERVICIO WEB</vt:lpstr>
      <vt:lpstr>QUE ES UN SERVICIO WEB</vt:lpstr>
      <vt:lpstr>QUE ES UN SERVICIO WEB</vt:lpstr>
      <vt:lpstr>QUE ES UN SERVICIO WEB</vt:lpstr>
      <vt:lpstr>QUE ES UN SERVICIO WEB</vt:lpstr>
      <vt:lpstr>QUE ES UN SERVICIO WEB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Sandra Olea</cp:lastModifiedBy>
  <cp:revision>47</cp:revision>
  <dcterms:modified xsi:type="dcterms:W3CDTF">2020-08-13T00:59:50Z</dcterms:modified>
</cp:coreProperties>
</file>